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Economica"/>
      <p:regular r:id="rId30"/>
      <p:bold r:id="rId31"/>
      <p:italic r:id="rId32"/>
      <p:boldItalic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conomica-bold.fntdata"/><Relationship Id="rId30" Type="http://schemas.openxmlformats.org/officeDocument/2006/relationships/font" Target="fonts/Economica-regular.fntdata"/><Relationship Id="rId11" Type="http://schemas.openxmlformats.org/officeDocument/2006/relationships/slide" Target="slides/slide6.xml"/><Relationship Id="rId33" Type="http://schemas.openxmlformats.org/officeDocument/2006/relationships/font" Target="fonts/Economica-boldItalic.fntdata"/><Relationship Id="rId10" Type="http://schemas.openxmlformats.org/officeDocument/2006/relationships/slide" Target="slides/slide5.xml"/><Relationship Id="rId32" Type="http://schemas.openxmlformats.org/officeDocument/2006/relationships/font" Target="fonts/Economica-italic.fntdata"/><Relationship Id="rId13" Type="http://schemas.openxmlformats.org/officeDocument/2006/relationships/slide" Target="slides/slide8.xml"/><Relationship Id="rId35" Type="http://schemas.openxmlformats.org/officeDocument/2006/relationships/font" Target="fonts/OpenSans-bold.fntdata"/><Relationship Id="rId12" Type="http://schemas.openxmlformats.org/officeDocument/2006/relationships/slide" Target="slides/slide7.xml"/><Relationship Id="rId34" Type="http://schemas.openxmlformats.org/officeDocument/2006/relationships/font" Target="fonts/OpenSans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9.xml"/><Relationship Id="rId36" Type="http://schemas.openxmlformats.org/officeDocument/2006/relationships/font" Target="fonts/OpenSans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7afdb7045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7afdb7045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0945f79b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0945f79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0945f79b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0945f79b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0945f79b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0945f79b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7bb9b973b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7bb9b973b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7bb9b973b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7bb9b973b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7bb9b973b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7bb9b973b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7dd563f0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7dd563f0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7dd563f0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7dd563f0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7dd563f0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7dd563f0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7dd563f04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7dd563f0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7afdb7045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7afdb7045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7dd563f0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7dd563f0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7bb9b973b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7bb9b973b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7bb9b973b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7bb9b973b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7bb9b973b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7bb9b973b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7dd563f0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87dd563f0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7afdb704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7afdb704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7bb9b973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7bb9b973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7c672d8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7c672d8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7bb9b973b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7bb9b973b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7c672d8f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7c672d8f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7c672d8f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7c672d8f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7bb9b973b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7bb9b973b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internetsociety.org/es/learning/wireless-community-networks/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2945875" y="2794825"/>
            <a:ext cx="31533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Consideraciones</a:t>
            </a:r>
            <a:r>
              <a:rPr b="1" lang="es"/>
              <a:t> para desarrollar las Redes </a:t>
            </a:r>
            <a:r>
              <a:rPr b="1" lang="es"/>
              <a:t>Inalámbricas</a:t>
            </a:r>
            <a:r>
              <a:rPr b="1" lang="es"/>
              <a:t> Comunitarias</a:t>
            </a:r>
            <a:endParaRPr b="1"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154275" y="433203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Por: Yesenia Ventura - El Salvador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Que es la </a:t>
            </a:r>
            <a:r>
              <a:rPr lang="es"/>
              <a:t>radiofísica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225225"/>
            <a:ext cx="8520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</a:t>
            </a:r>
            <a:r>
              <a:rPr lang="es"/>
              <a:t>s una rama de la física centrada en el estudio teórico y experimental de ciertos tipos de radiación, su emisión, propagación e interacción con la materia. El término se usa en los siguientes significados principales: estudio de ondas de radio.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Las ondas de Radio son un tipo de radiación electromagnética​ con longitudes de onda en el espectro electromagnético más largo que la luz infrarroja.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Las redes </a:t>
            </a:r>
            <a:r>
              <a:rPr lang="es"/>
              <a:t>inalámbricas</a:t>
            </a:r>
            <a:r>
              <a:rPr lang="es"/>
              <a:t> utilizan Ondas de Radio.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Ondas de Radio son de diferente tipo: </a:t>
            </a:r>
            <a:r>
              <a:rPr lang="es"/>
              <a:t>Mecánicas</a:t>
            </a:r>
            <a:r>
              <a:rPr lang="es"/>
              <a:t> y </a:t>
            </a:r>
            <a:r>
              <a:rPr lang="es"/>
              <a:t>Electromagnéticas.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3"/>
          <p:cNvPicPr preferRelativeResize="0"/>
          <p:nvPr/>
        </p:nvPicPr>
        <p:blipFill rotWithShape="1">
          <a:blip r:embed="rId3">
            <a:alphaModFix/>
          </a:blip>
          <a:srcRect b="17111" l="17161" r="16167" t="19908"/>
          <a:stretch/>
        </p:blipFill>
        <p:spPr>
          <a:xfrm>
            <a:off x="346313" y="253350"/>
            <a:ext cx="8451374" cy="448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3075"/>
            <a:ext cx="8839201" cy="416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Elementos a considerar para la planificación de Redes </a:t>
            </a:r>
            <a:r>
              <a:rPr lang="es"/>
              <a:t>Inalámbricas</a:t>
            </a:r>
            <a:r>
              <a:rPr lang="es"/>
              <a:t> Comunitarias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495300" lvl="0" marL="457200" rtl="0" algn="l">
              <a:spcBef>
                <a:spcPts val="0"/>
              </a:spcBef>
              <a:spcAft>
                <a:spcPts val="0"/>
              </a:spcAft>
              <a:buSzPts val="4200"/>
              <a:buChar char="★"/>
            </a:pPr>
            <a:r>
              <a:rPr lang="es"/>
              <a:t>Estudio de viabilidad/factibilidad</a:t>
            </a:r>
            <a:endParaRPr/>
          </a:p>
        </p:txBody>
      </p:sp>
      <p:pic>
        <p:nvPicPr>
          <p:cNvPr id="138" name="Google Shape;138;p26"/>
          <p:cNvPicPr preferRelativeResize="0"/>
          <p:nvPr/>
        </p:nvPicPr>
        <p:blipFill rotWithShape="1">
          <a:blip r:embed="rId3">
            <a:alphaModFix/>
          </a:blip>
          <a:srcRect b="15548" l="51603" r="15017" t="39319"/>
          <a:stretch/>
        </p:blipFill>
        <p:spPr>
          <a:xfrm>
            <a:off x="430700" y="1204150"/>
            <a:ext cx="3869651" cy="361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/>
          <p:cNvPicPr preferRelativeResize="0"/>
          <p:nvPr/>
        </p:nvPicPr>
        <p:blipFill rotWithShape="1">
          <a:blip r:embed="rId4">
            <a:alphaModFix/>
          </a:blip>
          <a:srcRect b="21279" l="49130" r="11805" t="31798"/>
          <a:stretch/>
        </p:blipFill>
        <p:spPr>
          <a:xfrm>
            <a:off x="4572000" y="1204150"/>
            <a:ext cx="4356060" cy="36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495300" lvl="0" marL="457200" rtl="0" algn="l">
              <a:spcBef>
                <a:spcPts val="0"/>
              </a:spcBef>
              <a:spcAft>
                <a:spcPts val="0"/>
              </a:spcAft>
              <a:buSzPts val="4200"/>
              <a:buChar char="★"/>
            </a:pPr>
            <a:r>
              <a:rPr lang="es"/>
              <a:t>Cómo</a:t>
            </a:r>
            <a:r>
              <a:rPr lang="es"/>
              <a:t> establecer un presupuesto de enlace</a:t>
            </a:r>
            <a:endParaRPr/>
          </a:p>
        </p:txBody>
      </p:sp>
      <p:pic>
        <p:nvPicPr>
          <p:cNvPr id="145" name="Google Shape;145;p27"/>
          <p:cNvPicPr preferRelativeResize="0"/>
          <p:nvPr/>
        </p:nvPicPr>
        <p:blipFill rotWithShape="1">
          <a:blip r:embed="rId3">
            <a:alphaModFix/>
          </a:blip>
          <a:srcRect b="15940" l="17364" r="21708" t="52330"/>
          <a:stretch/>
        </p:blipFill>
        <p:spPr>
          <a:xfrm>
            <a:off x="1034938" y="2429600"/>
            <a:ext cx="7074125" cy="25421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311700" y="1225225"/>
            <a:ext cx="8520600" cy="13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Un presupuesto de enlace es un </a:t>
            </a:r>
            <a:r>
              <a:rPr lang="es"/>
              <a:t>cálculo</a:t>
            </a:r>
            <a:r>
              <a:rPr lang="es"/>
              <a:t> de la señal, o la potencia a través de un enlace </a:t>
            </a:r>
            <a:r>
              <a:rPr lang="es"/>
              <a:t>inalámbrico</a:t>
            </a:r>
            <a:r>
              <a:rPr lang="es"/>
              <a:t>.</a:t>
            </a:r>
            <a:endParaRPr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Un presupuesto de enlace es la suma de todas las pérdidas y ganancias en todo el enlace.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8"/>
          <p:cNvPicPr preferRelativeResize="0"/>
          <p:nvPr/>
        </p:nvPicPr>
        <p:blipFill rotWithShape="1">
          <a:blip r:embed="rId3">
            <a:alphaModFix/>
          </a:blip>
          <a:srcRect b="56016" l="10602" r="12456" t="36860"/>
          <a:stretch/>
        </p:blipFill>
        <p:spPr>
          <a:xfrm>
            <a:off x="392250" y="225925"/>
            <a:ext cx="8508100" cy="5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8"/>
          <p:cNvPicPr preferRelativeResize="0"/>
          <p:nvPr/>
        </p:nvPicPr>
        <p:blipFill rotWithShape="1">
          <a:blip r:embed="rId4">
            <a:alphaModFix/>
          </a:blip>
          <a:srcRect b="16305" l="48208" r="12322" t="61937"/>
          <a:stretch/>
        </p:blipFill>
        <p:spPr>
          <a:xfrm>
            <a:off x="2751901" y="676650"/>
            <a:ext cx="3450275" cy="131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8"/>
          <p:cNvPicPr preferRelativeResize="0"/>
          <p:nvPr/>
        </p:nvPicPr>
        <p:blipFill rotWithShape="1">
          <a:blip r:embed="rId5">
            <a:alphaModFix/>
          </a:blip>
          <a:srcRect b="14782" l="17364" r="21708" t="52330"/>
          <a:stretch/>
        </p:blipFill>
        <p:spPr>
          <a:xfrm>
            <a:off x="864650" y="2134850"/>
            <a:ext cx="7224774" cy="269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152625" y="170100"/>
            <a:ext cx="8520600" cy="4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Ejemplo: Cálculo de presupuesto de un enlace de 10Km usando IEEE 802.11b a 2.4Ghz</a:t>
            </a:r>
            <a:endParaRPr sz="2400"/>
          </a:p>
        </p:txBody>
      </p:sp>
      <p:pic>
        <p:nvPicPr>
          <p:cNvPr id="159" name="Google Shape;159;p29"/>
          <p:cNvPicPr preferRelativeResize="0"/>
          <p:nvPr/>
        </p:nvPicPr>
        <p:blipFill rotWithShape="1">
          <a:blip r:embed="rId3">
            <a:alphaModFix/>
          </a:blip>
          <a:srcRect b="26725" l="22795" r="23109" t="33936"/>
          <a:stretch/>
        </p:blipFill>
        <p:spPr>
          <a:xfrm>
            <a:off x="113675" y="942175"/>
            <a:ext cx="8916650" cy="37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0"/>
          <p:cNvPicPr preferRelativeResize="0"/>
          <p:nvPr/>
        </p:nvPicPr>
        <p:blipFill rotWithShape="1">
          <a:blip r:embed="rId3">
            <a:alphaModFix/>
          </a:blip>
          <a:srcRect b="61915" l="22795" r="23109" t="33936"/>
          <a:stretch/>
        </p:blipFill>
        <p:spPr>
          <a:xfrm>
            <a:off x="113675" y="762800"/>
            <a:ext cx="8916650" cy="38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/>
          <p:nvPr>
            <p:ph idx="1" type="body"/>
          </p:nvPr>
        </p:nvSpPr>
        <p:spPr>
          <a:xfrm>
            <a:off x="113650" y="1147225"/>
            <a:ext cx="8916600" cy="38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Potencia de Transmisión = Tp para el protocolo IEEE 802.11b = </a:t>
            </a:r>
            <a:r>
              <a:rPr b="1" lang="es" sz="1400">
                <a:solidFill>
                  <a:srgbClr val="38761D"/>
                </a:solidFill>
              </a:rPr>
              <a:t>+18 dBm</a:t>
            </a:r>
            <a:endParaRPr b="1" sz="14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Pérdida en los cables = CLtx a 2.4Ghz = 1 dB + perdida de conector (0.5 dB) + </a:t>
            </a:r>
            <a:r>
              <a:rPr lang="es" sz="1400">
                <a:solidFill>
                  <a:srgbClr val="000000"/>
                </a:solidFill>
              </a:rPr>
              <a:t>pararrayos</a:t>
            </a:r>
            <a:r>
              <a:rPr lang="es" sz="1400">
                <a:solidFill>
                  <a:srgbClr val="000000"/>
                </a:solidFill>
              </a:rPr>
              <a:t> (1 dB) </a:t>
            </a:r>
            <a:r>
              <a:rPr b="1" lang="es" sz="1400">
                <a:solidFill>
                  <a:srgbClr val="000000"/>
                </a:solidFill>
              </a:rPr>
              <a:t>=&gt; (6 m de cable RG58/BNC x 1dB)+ 0.5 dB+ 1dB </a:t>
            </a:r>
            <a:r>
              <a:rPr b="1" lang="es" sz="1400">
                <a:solidFill>
                  <a:srgbClr val="FF0000"/>
                </a:solidFill>
              </a:rPr>
              <a:t>= -7.5 dB</a:t>
            </a:r>
            <a:endParaRPr b="1" sz="1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Ganancia de la antena (Gtx) =  Antena Parabólica = </a:t>
            </a:r>
            <a:r>
              <a:rPr b="1" lang="es" sz="1400">
                <a:solidFill>
                  <a:srgbClr val="38761D"/>
                </a:solidFill>
              </a:rPr>
              <a:t>+30 dBi</a:t>
            </a:r>
            <a:endParaRPr b="1" sz="14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La pérdida en el espacio libre (FSL) =&gt;                                                            = 20Log(10)+20Log(2400)+32.45 = </a:t>
            </a:r>
            <a:r>
              <a:rPr b="1" lang="es" sz="1400">
                <a:solidFill>
                  <a:srgbClr val="FF0000"/>
                </a:solidFill>
              </a:rPr>
              <a:t>-120 dB</a:t>
            </a:r>
            <a:endParaRPr b="1" sz="1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Ganancia de la antena (Grx) = </a:t>
            </a:r>
            <a:r>
              <a:rPr b="1" lang="es" sz="1400">
                <a:solidFill>
                  <a:srgbClr val="274E13"/>
                </a:solidFill>
              </a:rPr>
              <a:t>+20 dBi</a:t>
            </a:r>
            <a:endParaRPr b="1" sz="1400">
              <a:solidFill>
                <a:srgbClr val="274E1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Pérdida en los cables (CLrx) = 0.5 dB/m de cable RG 213(9m)  </a:t>
            </a:r>
            <a:r>
              <a:rPr lang="es" sz="1400"/>
              <a:t>+ pérdida de conector (0.5 dB) + pararrayos (1 dB)  = 4.5 dB + 0.5 dB + 1 dB = </a:t>
            </a:r>
            <a:r>
              <a:rPr b="1" lang="es" sz="1400">
                <a:solidFill>
                  <a:srgbClr val="FF0000"/>
                </a:solidFill>
              </a:rPr>
              <a:t>-6 dB </a:t>
            </a:r>
            <a:endParaRPr b="1" sz="1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rgbClr val="4A86E8"/>
                </a:solidFill>
              </a:rPr>
              <a:t>Margen</a:t>
            </a:r>
            <a:r>
              <a:rPr lang="es" sz="1400">
                <a:solidFill>
                  <a:srgbClr val="000000"/>
                </a:solidFill>
              </a:rPr>
              <a:t> = </a:t>
            </a:r>
            <a:r>
              <a:rPr b="1" lang="es" sz="1400">
                <a:solidFill>
                  <a:srgbClr val="38761D"/>
                </a:solidFill>
              </a:rPr>
              <a:t>+18 dBm </a:t>
            </a:r>
            <a:r>
              <a:rPr b="1" lang="es" sz="1400">
                <a:solidFill>
                  <a:srgbClr val="FF0000"/>
                </a:solidFill>
              </a:rPr>
              <a:t>- 7.5 dB </a:t>
            </a:r>
            <a:r>
              <a:rPr b="1" lang="es" sz="1400">
                <a:solidFill>
                  <a:srgbClr val="38761D"/>
                </a:solidFill>
              </a:rPr>
              <a:t>+ 30 dBi </a:t>
            </a:r>
            <a:r>
              <a:rPr b="1" lang="es" sz="1400">
                <a:solidFill>
                  <a:srgbClr val="FF0000"/>
                </a:solidFill>
              </a:rPr>
              <a:t>- 120 dB </a:t>
            </a:r>
            <a:r>
              <a:rPr b="1" lang="es" sz="1400">
                <a:solidFill>
                  <a:srgbClr val="274E13"/>
                </a:solidFill>
              </a:rPr>
              <a:t>+20 dBi </a:t>
            </a:r>
            <a:r>
              <a:rPr b="1" lang="es" sz="1400">
                <a:solidFill>
                  <a:srgbClr val="FF0000"/>
                </a:solidFill>
              </a:rPr>
              <a:t>-6 dB </a:t>
            </a:r>
            <a:r>
              <a:rPr b="1" lang="es" sz="1400">
                <a:solidFill>
                  <a:srgbClr val="000000"/>
                </a:solidFill>
              </a:rPr>
              <a:t>= </a:t>
            </a:r>
            <a:r>
              <a:rPr b="1" lang="es" sz="1400">
                <a:solidFill>
                  <a:srgbClr val="4A86E8"/>
                </a:solidFill>
              </a:rPr>
              <a:t>-65.5 dB</a:t>
            </a:r>
            <a:endParaRPr b="1" sz="1400"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66" name="Google Shape;166;p30"/>
          <p:cNvSpPr txBox="1"/>
          <p:nvPr>
            <p:ph type="title"/>
          </p:nvPr>
        </p:nvSpPr>
        <p:spPr>
          <a:xfrm>
            <a:off x="152625" y="170100"/>
            <a:ext cx="8520600" cy="4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Ejemplo: Cálculo de presupuesto de un enlace de 10Km usando IEEE 802.11b a 2.4Ghz</a:t>
            </a:r>
            <a:endParaRPr sz="2400"/>
          </a:p>
        </p:txBody>
      </p:sp>
      <p:pic>
        <p:nvPicPr>
          <p:cNvPr id="167" name="Google Shape;16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5563" y="2930225"/>
            <a:ext cx="2764025" cy="24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1"/>
          <p:cNvPicPr preferRelativeResize="0"/>
          <p:nvPr/>
        </p:nvPicPr>
        <p:blipFill rotWithShape="1">
          <a:blip r:embed="rId3">
            <a:alphaModFix/>
          </a:blip>
          <a:srcRect b="61915" l="22795" r="23109" t="33936"/>
          <a:stretch/>
        </p:blipFill>
        <p:spPr>
          <a:xfrm>
            <a:off x="47400" y="1147225"/>
            <a:ext cx="8916650" cy="38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113675" y="1803450"/>
            <a:ext cx="8916600" cy="31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rgbClr val="4A86E8"/>
                </a:solidFill>
              </a:rPr>
              <a:t>Margen</a:t>
            </a:r>
            <a:r>
              <a:rPr lang="es" sz="1400">
                <a:solidFill>
                  <a:srgbClr val="000000"/>
                </a:solidFill>
              </a:rPr>
              <a:t> = </a:t>
            </a:r>
            <a:r>
              <a:rPr b="1" lang="es" sz="1400">
                <a:solidFill>
                  <a:srgbClr val="38761D"/>
                </a:solidFill>
              </a:rPr>
              <a:t>+18 dBm </a:t>
            </a:r>
            <a:r>
              <a:rPr b="1" lang="es" sz="1400">
                <a:solidFill>
                  <a:srgbClr val="FF0000"/>
                </a:solidFill>
              </a:rPr>
              <a:t>- 7.5 dB </a:t>
            </a:r>
            <a:r>
              <a:rPr b="1" lang="es" sz="1400">
                <a:solidFill>
                  <a:srgbClr val="38761D"/>
                </a:solidFill>
              </a:rPr>
              <a:t>+ 30 dBi </a:t>
            </a:r>
            <a:r>
              <a:rPr b="1" lang="es" sz="1400">
                <a:solidFill>
                  <a:srgbClr val="FF0000"/>
                </a:solidFill>
              </a:rPr>
              <a:t>- 120 dB </a:t>
            </a:r>
            <a:r>
              <a:rPr b="1" lang="es" sz="1400">
                <a:solidFill>
                  <a:srgbClr val="274E13"/>
                </a:solidFill>
              </a:rPr>
              <a:t>+20 dBi </a:t>
            </a:r>
            <a:r>
              <a:rPr b="1" lang="es" sz="1400">
                <a:solidFill>
                  <a:srgbClr val="FF0000"/>
                </a:solidFill>
              </a:rPr>
              <a:t>-6 dB </a:t>
            </a:r>
            <a:r>
              <a:rPr b="1" lang="es" sz="1400">
                <a:solidFill>
                  <a:srgbClr val="000000"/>
                </a:solidFill>
              </a:rPr>
              <a:t>= </a:t>
            </a:r>
            <a:r>
              <a:rPr b="1" lang="es" sz="1400">
                <a:solidFill>
                  <a:srgbClr val="4A86E8"/>
                </a:solidFill>
              </a:rPr>
              <a:t>-65.5 dB</a:t>
            </a:r>
            <a:endParaRPr b="1" sz="1400">
              <a:solidFill>
                <a:srgbClr val="4A86E8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Sensibilidad del receptor (Rs) = Sensibilidad de una tarjeta Orinoco a 11 Mbps = </a:t>
            </a:r>
            <a:r>
              <a:rPr b="1" lang="es" sz="1400">
                <a:solidFill>
                  <a:srgbClr val="FF0000"/>
                </a:solidFill>
              </a:rPr>
              <a:t>-82 dBm</a:t>
            </a:r>
            <a:endParaRPr b="1" sz="1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Presupuesto del enlace de radio = </a:t>
            </a:r>
            <a:r>
              <a:rPr b="1" lang="es" sz="1400">
                <a:solidFill>
                  <a:srgbClr val="4A86E8"/>
                </a:solidFill>
              </a:rPr>
              <a:t>Margen (-65.5 dB)</a:t>
            </a:r>
            <a:r>
              <a:rPr b="1" lang="es" sz="1400">
                <a:solidFill>
                  <a:srgbClr val="FF0000"/>
                </a:solidFill>
              </a:rPr>
              <a:t> - Sensibilidad del receptor (-82 dBm)</a:t>
            </a:r>
            <a:r>
              <a:rPr lang="es" sz="1400">
                <a:solidFill>
                  <a:srgbClr val="000000"/>
                </a:solidFill>
              </a:rPr>
              <a:t> = </a:t>
            </a:r>
            <a:r>
              <a:rPr b="1" lang="es" sz="1400">
                <a:solidFill>
                  <a:srgbClr val="38761D"/>
                </a:solidFill>
              </a:rPr>
              <a:t>+16.5 dB</a:t>
            </a:r>
            <a:endParaRPr b="1" sz="14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" sz="1400">
                <a:solidFill>
                  <a:srgbClr val="000000"/>
                </a:solidFill>
              </a:rPr>
              <a:t>Ahora que ya vimos cómo se calcula un presupuesto de enlace, observará que el presupuesto total del enlace de radio es de +16.5 dB.</a:t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74" name="Google Shape;174;p31"/>
          <p:cNvSpPr txBox="1"/>
          <p:nvPr>
            <p:ph type="title"/>
          </p:nvPr>
        </p:nvSpPr>
        <p:spPr>
          <a:xfrm>
            <a:off x="245425" y="395425"/>
            <a:ext cx="8520600" cy="4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Ejemplo: Cálculo de presupuesto de un enlace de 10Km usando IEEE 802.11b a 2.4Ghz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Temario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s"/>
              <a:t>Qué</a:t>
            </a:r>
            <a:r>
              <a:rPr lang="es"/>
              <a:t> son las redes </a:t>
            </a:r>
            <a:r>
              <a:rPr lang="es"/>
              <a:t>inalámbricas </a:t>
            </a:r>
            <a:r>
              <a:rPr lang="es"/>
              <a:t>comunitarias?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s"/>
              <a:t>Porque construir </a:t>
            </a:r>
            <a:r>
              <a:rPr lang="es"/>
              <a:t>redes inalámbricas comunitarias?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s"/>
              <a:t>Estándares para implementar las redes inalámbricas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s"/>
              <a:t>Conceptos básicos de Radiofísica y su importancia en RIC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s"/>
              <a:t>Elementos a considerar para la planificación de RIC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s"/>
              <a:t>Estudio de viabilidad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s"/>
              <a:t>Cómo establecer un presupuesto de enlace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s"/>
              <a:t>Otros costos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s"/>
              <a:t>Dispositivos de radiofrecuencia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s"/>
              <a:t>Otras consideraciones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>
            <p:ph type="title"/>
          </p:nvPr>
        </p:nvSpPr>
        <p:spPr>
          <a:xfrm>
            <a:off x="311700" y="315925"/>
            <a:ext cx="8520600" cy="4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Ejemplo: C</a:t>
            </a:r>
            <a:r>
              <a:rPr lang="es" sz="2400"/>
              <a:t>álculo</a:t>
            </a:r>
            <a:r>
              <a:rPr lang="es" sz="2400"/>
              <a:t> de presupuesto de un enlace de 10Km usando IEEE 802.11b a 2.4Ghz</a:t>
            </a:r>
            <a:endParaRPr sz="2400"/>
          </a:p>
        </p:txBody>
      </p:sp>
      <p:pic>
        <p:nvPicPr>
          <p:cNvPr id="180" name="Google Shape;180;p32"/>
          <p:cNvPicPr preferRelativeResize="0"/>
          <p:nvPr/>
        </p:nvPicPr>
        <p:blipFill rotWithShape="1">
          <a:blip r:embed="rId3">
            <a:alphaModFix/>
          </a:blip>
          <a:srcRect b="28018" l="21421" r="20633" t="33468"/>
          <a:stretch/>
        </p:blipFill>
        <p:spPr>
          <a:xfrm>
            <a:off x="30900" y="1021275"/>
            <a:ext cx="9082175" cy="352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495300" lvl="0" marL="457200" rtl="0" algn="l">
              <a:spcBef>
                <a:spcPts val="0"/>
              </a:spcBef>
              <a:spcAft>
                <a:spcPts val="0"/>
              </a:spcAft>
              <a:buSzPts val="4200"/>
              <a:buChar char="★"/>
            </a:pPr>
            <a:r>
              <a:rPr lang="es"/>
              <a:t>Otros costos</a:t>
            </a:r>
            <a:endParaRPr/>
          </a:p>
        </p:txBody>
      </p:sp>
      <p:pic>
        <p:nvPicPr>
          <p:cNvPr id="186" name="Google Shape;186;p33"/>
          <p:cNvPicPr preferRelativeResize="0"/>
          <p:nvPr/>
        </p:nvPicPr>
        <p:blipFill rotWithShape="1">
          <a:blip r:embed="rId3">
            <a:alphaModFix/>
          </a:blip>
          <a:srcRect b="27096" l="23841" r="24821" t="40078"/>
          <a:stretch/>
        </p:blipFill>
        <p:spPr>
          <a:xfrm>
            <a:off x="657400" y="1326225"/>
            <a:ext cx="7781525" cy="27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Dispositivos de radiofrecuencia</a:t>
            </a:r>
            <a:endParaRPr/>
          </a:p>
        </p:txBody>
      </p:sp>
      <p:pic>
        <p:nvPicPr>
          <p:cNvPr id="192" name="Google Shape;192;p34"/>
          <p:cNvPicPr preferRelativeResize="0"/>
          <p:nvPr/>
        </p:nvPicPr>
        <p:blipFill rotWithShape="1">
          <a:blip r:embed="rId3">
            <a:alphaModFix/>
          </a:blip>
          <a:srcRect b="24583" l="17585" r="49908" t="12574"/>
          <a:stretch/>
        </p:blipFill>
        <p:spPr>
          <a:xfrm>
            <a:off x="458525" y="1220175"/>
            <a:ext cx="1882427" cy="20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4"/>
          <p:cNvPicPr preferRelativeResize="0"/>
          <p:nvPr/>
        </p:nvPicPr>
        <p:blipFill rotWithShape="1">
          <a:blip r:embed="rId4">
            <a:alphaModFix/>
          </a:blip>
          <a:srcRect b="15820" l="33639" r="12666" t="40390"/>
          <a:stretch/>
        </p:blipFill>
        <p:spPr>
          <a:xfrm>
            <a:off x="365725" y="3473776"/>
            <a:ext cx="3353875" cy="153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2000" y="1299625"/>
            <a:ext cx="5119600" cy="320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Otras consideraciones...</a:t>
            </a:r>
            <a:endParaRPr/>
          </a:p>
        </p:txBody>
      </p:sp>
      <p:sp>
        <p:nvSpPr>
          <p:cNvPr id="200" name="Google Shape;200;p35"/>
          <p:cNvSpPr txBox="1"/>
          <p:nvPr>
            <p:ph idx="1" type="body"/>
          </p:nvPr>
        </p:nvSpPr>
        <p:spPr>
          <a:xfrm>
            <a:off x="165500" y="1358975"/>
            <a:ext cx="3550500" cy="16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Aplicar seguridad en los router inalambricos (Acls, cerrar puertos)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Establecer IDS e IPS</a:t>
            </a:r>
            <a:endParaRPr/>
          </a:p>
        </p:txBody>
      </p:sp>
      <p:pic>
        <p:nvPicPr>
          <p:cNvPr id="201" name="Google Shape;201;p35"/>
          <p:cNvPicPr preferRelativeResize="0"/>
          <p:nvPr/>
        </p:nvPicPr>
        <p:blipFill rotWithShape="1">
          <a:blip r:embed="rId3">
            <a:alphaModFix/>
          </a:blip>
          <a:srcRect b="45756" l="60874" r="8945" t="32024"/>
          <a:stretch/>
        </p:blipFill>
        <p:spPr>
          <a:xfrm>
            <a:off x="4099550" y="1001025"/>
            <a:ext cx="4390051" cy="181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5"/>
          <p:cNvPicPr preferRelativeResize="0"/>
          <p:nvPr/>
        </p:nvPicPr>
        <p:blipFill rotWithShape="1">
          <a:blip r:embed="rId4">
            <a:alphaModFix/>
          </a:blip>
          <a:srcRect b="17007" l="28703" r="8979" t="61853"/>
          <a:stretch/>
        </p:blipFill>
        <p:spPr>
          <a:xfrm>
            <a:off x="552800" y="3151327"/>
            <a:ext cx="8009674" cy="152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Referencia:</a:t>
            </a:r>
            <a:endParaRPr/>
          </a:p>
        </p:txBody>
      </p:sp>
      <p:sp>
        <p:nvSpPr>
          <p:cNvPr id="208" name="Google Shape;208;p3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https://www.internetsociety.org/es/learning/wireless-community-networks/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867875"/>
            <a:ext cx="4233222" cy="212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Qué son las redes inalámbricas comunitarias?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225225"/>
            <a:ext cx="8520600" cy="13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Son iniciativas de un grupo de usuarios, instituciones y empresas que libremente deciden </a:t>
            </a:r>
            <a:r>
              <a:rPr lang="es"/>
              <a:t>construir una infraestructura de telecomunicaciones </a:t>
            </a:r>
            <a:r>
              <a:rPr lang="es"/>
              <a:t>y de esta manera </a:t>
            </a:r>
            <a:r>
              <a:rPr lang="es"/>
              <a:t>conectarse a una red informática</a:t>
            </a:r>
            <a:r>
              <a:rPr lang="es"/>
              <a:t>, </a:t>
            </a:r>
            <a:r>
              <a:rPr lang="es"/>
              <a:t>garantizando</a:t>
            </a:r>
            <a:r>
              <a:rPr lang="es"/>
              <a:t> el acceso a la </a:t>
            </a:r>
            <a:r>
              <a:rPr lang="es"/>
              <a:t>información</a:t>
            </a:r>
            <a:r>
              <a:rPr lang="es"/>
              <a:t> aplicando el espectro sin licencia y equipos de </a:t>
            </a:r>
            <a:r>
              <a:rPr lang="es"/>
              <a:t>bajo</a:t>
            </a:r>
            <a:r>
              <a:rPr lang="es"/>
              <a:t> costo.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1025" y="2649625"/>
            <a:ext cx="3401942" cy="226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315925"/>
            <a:ext cx="8520600" cy="104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Porque construir redes inalámbricas comunitarias?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3457300" y="1364750"/>
            <a:ext cx="5686699" cy="36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256950" y="1364750"/>
            <a:ext cx="8630100" cy="32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s"/>
              <a:t>Llevar acceso a Internet a la comunidad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s"/>
              <a:t>Acercar la </a:t>
            </a:r>
            <a:r>
              <a:rPr lang="es"/>
              <a:t>tecnología</a:t>
            </a:r>
            <a:r>
              <a:rPr lang="es"/>
              <a:t> a la sociedad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s"/>
              <a:t>Crear canales gratuitos de </a:t>
            </a:r>
            <a:r>
              <a:rPr lang="es"/>
              <a:t>comunicación</a:t>
            </a:r>
            <a:r>
              <a:rPr lang="es"/>
              <a:t> entre las personas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s"/>
              <a:t>Llegar a ser una red de soporte alternativa en caso de </a:t>
            </a:r>
            <a:r>
              <a:rPr lang="es"/>
              <a:t>catástrofe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000"/>
              <a:t>Estándares para implementar las redes inalámbricas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/>
              <a:t>Estándares para implementar las redes inalámbricas</a:t>
            </a:r>
            <a:endParaRPr sz="4000"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085825"/>
            <a:ext cx="8520600" cy="39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Que es un </a:t>
            </a:r>
            <a:r>
              <a:rPr lang="es"/>
              <a:t>estándar técnico</a:t>
            </a:r>
            <a:r>
              <a:rPr lang="es"/>
              <a:t>? Es una norma o requisito establecido </a:t>
            </a:r>
            <a:r>
              <a:rPr lang="es"/>
              <a:t>en</a:t>
            </a:r>
            <a:r>
              <a:rPr lang="es"/>
              <a:t> un documento formal, donde se establecen criterios, prácticas y procesos </a:t>
            </a:r>
            <a:r>
              <a:rPr lang="es"/>
              <a:t>técnicos</a:t>
            </a:r>
            <a:r>
              <a:rPr lang="es"/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Los </a:t>
            </a:r>
            <a:r>
              <a:rPr lang="es"/>
              <a:t>estándares</a:t>
            </a:r>
            <a:r>
              <a:rPr lang="es"/>
              <a:t> aseguran que en una red </a:t>
            </a:r>
            <a:r>
              <a:rPr lang="es"/>
              <a:t>inalámbrica</a:t>
            </a:r>
            <a:r>
              <a:rPr lang="es"/>
              <a:t> establecida los clientes </a:t>
            </a:r>
            <a:r>
              <a:rPr lang="es"/>
              <a:t>podrán</a:t>
            </a:r>
            <a:r>
              <a:rPr lang="es"/>
              <a:t> </a:t>
            </a:r>
            <a:r>
              <a:rPr lang="es"/>
              <a:t>comunicarse</a:t>
            </a:r>
            <a:r>
              <a:rPr lang="es"/>
              <a:t> con otras redes en todo el mundo.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Los </a:t>
            </a:r>
            <a:r>
              <a:rPr lang="es"/>
              <a:t>estándares</a:t>
            </a:r>
            <a:r>
              <a:rPr lang="es"/>
              <a:t> del que hablamos para las redes </a:t>
            </a:r>
            <a:r>
              <a:rPr lang="es"/>
              <a:t>inalámbricas</a:t>
            </a:r>
            <a:r>
              <a:rPr lang="es"/>
              <a:t> son las desarrolladas por la IEEE 802.11, donde </a:t>
            </a:r>
            <a:r>
              <a:rPr lang="es"/>
              <a:t>existen</a:t>
            </a:r>
            <a:r>
              <a:rPr lang="es"/>
              <a:t> varias versiones al cual debemos </a:t>
            </a:r>
            <a:r>
              <a:rPr lang="es"/>
              <a:t>escoger</a:t>
            </a:r>
            <a:r>
              <a:rPr lang="es"/>
              <a:t> de acuerdo a las circunstancias.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El </a:t>
            </a:r>
            <a:r>
              <a:rPr lang="es"/>
              <a:t>estándar</a:t>
            </a:r>
            <a:r>
              <a:rPr lang="es"/>
              <a:t> IEEE 802.11 </a:t>
            </a:r>
            <a:r>
              <a:rPr lang="es"/>
              <a:t>está</a:t>
            </a:r>
            <a:r>
              <a:rPr lang="es"/>
              <a:t> disponible para el desarrollo de productos de redes </a:t>
            </a:r>
            <a:r>
              <a:rPr lang="es"/>
              <a:t>inalámbricas</a:t>
            </a:r>
            <a:r>
              <a:rPr lang="es"/>
              <a:t>. Es un </a:t>
            </a:r>
            <a:r>
              <a:rPr lang="es"/>
              <a:t>estándar</a:t>
            </a:r>
            <a:r>
              <a:rPr lang="es"/>
              <a:t> abierto.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b="28881" l="15772" r="16093" t="10072"/>
          <a:stretch/>
        </p:blipFill>
        <p:spPr>
          <a:xfrm>
            <a:off x="116100" y="177675"/>
            <a:ext cx="8911801" cy="44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Ventajas y Desventajas entre los </a:t>
            </a:r>
            <a:r>
              <a:rPr lang="es"/>
              <a:t>estándares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 rotWithShape="1">
          <a:blip r:embed="rId3">
            <a:alphaModFix/>
          </a:blip>
          <a:srcRect b="24527" l="18473" r="52687" t="31045"/>
          <a:stretch/>
        </p:blipFill>
        <p:spPr>
          <a:xfrm>
            <a:off x="560500" y="1385775"/>
            <a:ext cx="3655276" cy="316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 rotWithShape="1">
          <a:blip r:embed="rId4">
            <a:alphaModFix/>
          </a:blip>
          <a:srcRect b="39713" l="50152" r="20154" t="19328"/>
          <a:stretch/>
        </p:blipFill>
        <p:spPr>
          <a:xfrm>
            <a:off x="4377100" y="1385775"/>
            <a:ext cx="4082424" cy="31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Conceptos básicos de Radiofísica y su importancia en Redes </a:t>
            </a:r>
            <a:r>
              <a:rPr lang="es"/>
              <a:t>Inalámbricas</a:t>
            </a:r>
            <a:r>
              <a:rPr lang="es"/>
              <a:t> </a:t>
            </a:r>
            <a:r>
              <a:rPr lang="es"/>
              <a:t>Comunitarias</a:t>
            </a:r>
            <a:r>
              <a:rPr lang="es"/>
              <a:t>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